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3" r:id="rId5"/>
    <p:sldId id="262" r:id="rId6"/>
    <p:sldId id="260" r:id="rId7"/>
    <p:sldId id="264" r:id="rId8"/>
    <p:sldId id="258" r:id="rId9"/>
    <p:sldId id="265" r:id="rId10"/>
    <p:sldId id="266" r:id="rId11"/>
    <p:sldId id="267" r:id="rId12"/>
    <p:sldId id="268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009D8-F420-4306-AC24-4D44187289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4B94F-30E5-4ED2-B65E-503D36FCDEE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14282" y="142852"/>
            <a:ext cx="8715436" cy="6500858"/>
          </a:xfrm>
          <a:prstGeom prst="round2Diag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11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  <a:alpha val="66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  <a:gs pos="89000">
                <a:schemeClr val="accent6">
                  <a:lumMod val="60000"/>
                  <a:lumOff val="40000"/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110_F_28352641_IoJiaSorVFqxgEWO9YEJlKb8kyLkkoOt.jp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331825"/>
            <a:ext cx="1785950" cy="15261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text" TargetMode="External"/><Relationship Id="rId2" Type="http://schemas.openxmlformats.org/officeDocument/2006/relationships/hyperlink" Target="https://yandex.ru/images/searc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bzorfoto.ru/40/gamlet-i-ofeliya-vrubel" TargetMode="External"/><Relationship Id="rId5" Type="http://schemas.openxmlformats.org/officeDocument/2006/relationships/hyperlink" Target="http://vfl.ru/fotos/foto_zoom/ee4138777575807.html?antid=1" TargetMode="External"/><Relationship Id="rId4" Type="http://schemas.openxmlformats.org/officeDocument/2006/relationships/hyperlink" Target="https://www.youtube.com/watch?v=zFAPL6ckb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848872" cy="208823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Образ Гамлета в трагедии </a:t>
            </a:r>
            <a:r>
              <a:rPr lang="ru-RU" b="1" i="1" dirty="0" err="1" smtClean="0">
                <a:solidFill>
                  <a:srgbClr val="0070C0"/>
                </a:solidFill>
                <a:latin typeface="Monotype Corsiva" panose="03010101010201010101" pitchFamily="66" charset="0"/>
              </a:rPr>
              <a:t>У.Шекспира</a:t>
            </a:r>
            <a:r>
              <a:rPr lang="ru-RU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br>
              <a:rPr lang="ru-RU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Трагизм </a:t>
            </a:r>
            <a:r>
              <a:rPr lang="ru-RU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любви Гамлета и </a:t>
            </a:r>
            <a:r>
              <a:rPr lang="ru-RU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Офелии.</a:t>
            </a:r>
            <a:endParaRPr lang="ru-RU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D:\Шекспир\Недавно обнаруженный в семейной коллекции портрет елизаветинца (1610). Некоторые искусствоведы утверждают, что это единственный прижизненный портрет Уильяма Шекспи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3356992"/>
            <a:ext cx="2378237" cy="3000189"/>
          </a:xfrm>
          <a:prstGeom prst="rect">
            <a:avLst/>
          </a:prstGeom>
          <a:noFill/>
        </p:spPr>
      </p:pic>
      <p:pic>
        <p:nvPicPr>
          <p:cNvPr id="1028" name="Picture 4" descr="http://botinok.co.il/spaw/images/009shahao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86131"/>
            <a:ext cx="3935760" cy="274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632848" cy="74231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Задание «Кто есть кто?»</a:t>
            </a:r>
            <a:endParaRPr lang="ru-RU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75656" y="1196752"/>
            <a:ext cx="4042792" cy="547260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Клавдий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Гамлет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Полоний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Горацио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err="1" smtClean="0">
                <a:latin typeface="Times New Roman"/>
                <a:cs typeface="Times New Roman"/>
              </a:rPr>
              <a:t>Лаэрт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err="1" smtClean="0">
                <a:latin typeface="Times New Roman"/>
                <a:cs typeface="Times New Roman"/>
              </a:rPr>
              <a:t>Розенкранц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Гертруда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Офелия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err="1" smtClean="0">
                <a:latin typeface="Times New Roman"/>
                <a:cs typeface="Times New Roman"/>
              </a:rPr>
              <a:t>Фортинбрас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 smtClean="0">
                <a:latin typeface="Times New Roman"/>
                <a:cs typeface="Times New Roman"/>
              </a:rPr>
              <a:t>Призрак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10" name="Объект 7"/>
          <p:cNvSpPr>
            <a:spLocks noGrp="1"/>
          </p:cNvSpPr>
          <p:nvPr>
            <p:ph sz="quarter" idx="4"/>
          </p:nvPr>
        </p:nvSpPr>
        <p:spPr>
          <a:xfrm>
            <a:off x="4092130" y="1124744"/>
            <a:ext cx="4248472" cy="53285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Король Датский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 Датский</a:t>
            </a:r>
          </a:p>
          <a:p>
            <a:pPr marL="0" indent="0">
              <a:buNone/>
            </a:pP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Приближённый вельможа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Гамлета</a:t>
            </a:r>
          </a:p>
          <a:p>
            <a:pPr marL="0" indent="0">
              <a:buNone/>
            </a:pP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 Полония, брат Офелии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Придворный</a:t>
            </a:r>
          </a:p>
          <a:p>
            <a:pPr marL="0" indent="0">
              <a:buNone/>
            </a:pP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 Датская, мать Гамлета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Дочь Полония, возлюбленная Гамлета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 Норвежский</a:t>
            </a:r>
          </a:p>
          <a:p>
            <a:pPr marL="0" indent="0">
              <a:buNone/>
            </a:pP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Гамлета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2627784" y="1367057"/>
            <a:ext cx="11521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" name="Стрелка вправо 3071"/>
          <p:cNvSpPr/>
          <p:nvPr/>
        </p:nvSpPr>
        <p:spPr>
          <a:xfrm>
            <a:off x="2411760" y="1916832"/>
            <a:ext cx="151216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Стрелка вправо 3072"/>
          <p:cNvSpPr/>
          <p:nvPr/>
        </p:nvSpPr>
        <p:spPr>
          <a:xfrm flipV="1">
            <a:off x="2627784" y="2348881"/>
            <a:ext cx="144016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5" name="Стрелка вправо 3074"/>
          <p:cNvSpPr/>
          <p:nvPr/>
        </p:nvSpPr>
        <p:spPr>
          <a:xfrm>
            <a:off x="2627784" y="2996952"/>
            <a:ext cx="15121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6" name="Стрелка вправо 3075"/>
          <p:cNvSpPr/>
          <p:nvPr/>
        </p:nvSpPr>
        <p:spPr>
          <a:xfrm>
            <a:off x="2267744" y="3501008"/>
            <a:ext cx="180020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7" name="Стрелка вправо 3076"/>
          <p:cNvSpPr/>
          <p:nvPr/>
        </p:nvSpPr>
        <p:spPr>
          <a:xfrm>
            <a:off x="2915816" y="4005064"/>
            <a:ext cx="122413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8" name="Стрелка вправо 3077"/>
          <p:cNvSpPr/>
          <p:nvPr/>
        </p:nvSpPr>
        <p:spPr>
          <a:xfrm>
            <a:off x="2627784" y="4581128"/>
            <a:ext cx="151216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9" name="Стрелка вправо 3078"/>
          <p:cNvSpPr/>
          <p:nvPr/>
        </p:nvSpPr>
        <p:spPr>
          <a:xfrm>
            <a:off x="2483768" y="5157192"/>
            <a:ext cx="158417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80" name="Стрелка вправо 3079"/>
          <p:cNvSpPr/>
          <p:nvPr/>
        </p:nvSpPr>
        <p:spPr>
          <a:xfrm>
            <a:off x="2987824" y="5661248"/>
            <a:ext cx="115212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81" name="Стрелка вправо 3080"/>
          <p:cNvSpPr/>
          <p:nvPr/>
        </p:nvSpPr>
        <p:spPr>
          <a:xfrm>
            <a:off x="2627784" y="6237312"/>
            <a:ext cx="151216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-819472"/>
            <a:ext cx="7772400" cy="5616624"/>
          </a:xfrm>
        </p:spPr>
        <p:txBody>
          <a:bodyPr>
            <a:normAutofit/>
          </a:bodyPr>
          <a:lstStyle/>
          <a:p>
            <a:pPr lvl="0"/>
            <a:r>
              <a:rPr lang="ru-RU" sz="4000" b="1" dirty="0">
                <a:solidFill>
                  <a:srgbClr val="0070C0"/>
                </a:solidFill>
                <a:latin typeface="Monotype Corsiva" panose="03010101010201010101" pitchFamily="66" charset="0"/>
                <a:ea typeface="Times New Roman"/>
              </a:rPr>
              <a:t>Задание «Ваше мнение</a:t>
            </a:r>
            <a:r>
              <a:rPr lang="ru-RU" sz="4000" b="1" dirty="0" smtClean="0">
                <a:solidFill>
                  <a:srgbClr val="0070C0"/>
                </a:solidFill>
                <a:latin typeface="Monotype Corsiva" panose="03010101010201010101" pitchFamily="66" charset="0"/>
                <a:ea typeface="Times New Roman"/>
              </a:rPr>
              <a:t>»</a:t>
            </a:r>
            <a:br>
              <a:rPr lang="ru-RU" sz="4000" b="1" dirty="0" smtClean="0">
                <a:solidFill>
                  <a:srgbClr val="0070C0"/>
                </a:solidFill>
                <a:latin typeface="Monotype Corsiva" panose="03010101010201010101" pitchFamily="66" charset="0"/>
                <a:ea typeface="Times New Roman"/>
              </a:rPr>
            </a:br>
            <a:r>
              <a:rPr lang="ru-RU" sz="2000" dirty="0">
                <a:solidFill>
                  <a:srgbClr val="000000"/>
                </a:solidFill>
              </a:rPr>
              <a:t/>
            </a:r>
            <a:br>
              <a:rPr lang="ru-RU" sz="2000" dirty="0">
                <a:solidFill>
                  <a:srgbClr val="000000"/>
                </a:solidFill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 группа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- Был ли Гамлет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сумасшедшим на самом деле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или он надевает «маску безумия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»?</a:t>
            </a:r>
            <a:b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 группа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Прав ли был Клавдий, отметив: «Безумье сильным требует надзора»?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www.clipartkid.com/images/103/frank-okun-las-vegas-musician-cruise-ship-performer-OoFl2S-clipar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93096"/>
            <a:ext cx="1330077" cy="2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0-tub-ru.yandex.net/i?id=cd86b1af1ce849efa24314fd9b08fb26&amp;n=33&amp;h=215&amp;w=2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79198"/>
            <a:ext cx="2820803" cy="227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shakespearehelp.com/blog/wp-content/uploads/2015/02/John-Austen-Prince-of-Denmar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175158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0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u="sng" dirty="0" smtClean="0">
                <a:latin typeface="Monotype Corsiva" panose="03010101010201010101" pitchFamily="66" charset="0"/>
              </a:rPr>
              <a:t>БЫТЬ   или  НЕ  БЫТЬ?</a:t>
            </a:r>
            <a:endParaRPr lang="ru-RU" sz="4000" b="1" i="1" u="sng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55776" y="1628800"/>
            <a:ext cx="3312368" cy="1108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ГАМЛЕТ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2598855"/>
            <a:ext cx="2448272" cy="16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БОРОТЬСЯ?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3861048"/>
            <a:ext cx="186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УМЕРЕТЬ?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2694111"/>
            <a:ext cx="2363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СМИРИТЬСЯ?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411760" y="2132856"/>
            <a:ext cx="93610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139952" y="2132856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004048" y="2060848"/>
            <a:ext cx="2160240" cy="633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https://blogs.sos.wa.gov/library/wp-content/uploads/2013/04/Ham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23" y="3861048"/>
            <a:ext cx="3001541" cy="249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previews.123rf.com/images/sababa66/sababa661408/sababa66140800005/30713760-actor-plays-the-role-of-Hamlet-vector-and-illustration-Stock-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08425"/>
            <a:ext cx="1870357" cy="297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0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218" y="470875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Пьеса в пьесе: «Мышеловка»</a:t>
            </a:r>
            <a:br>
              <a:rPr lang="ru-RU" b="1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endParaRPr lang="ru-RU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7544" y="16288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08545" y="12687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Зрелище - петля,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заарканить совесть короля.</a:t>
            </a:r>
          </a:p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Шекспир</a:t>
            </a:r>
          </a:p>
        </p:txBody>
      </p:sp>
      <p:pic>
        <p:nvPicPr>
          <p:cNvPr id="6146" name="Picture 2" descr="http://images.vfl.ru/ii/1422190730/ee413877/75758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12985"/>
            <a:ext cx="6668411" cy="362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1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Дискуссия  «Любил ли Гамлет Офелию?»</a:t>
            </a:r>
            <a:endParaRPr lang="ru-RU" sz="4000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images.niceartgallery.com/image/data/341/341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39391"/>
            <a:ext cx="301641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66.media.tumblr.com/e47b44da3414819f3961f77434e2e622/tumblr_n9iw9i2cay1td8q7g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73504"/>
            <a:ext cx="3178324" cy="427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5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Займи позицию!</a:t>
            </a:r>
            <a:endParaRPr lang="ru-RU" sz="4000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194" name="Picture 2" descr="http://u3a.socialprojectspb.ru/images/rl/image0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1728192" cy="27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4005064"/>
            <a:ext cx="410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Гамлет … не любит, но только притворяется, и то только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небрежно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любит».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И.С.Тургенев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198" name="Picture 6" descr="http://bigpo.ru/potra/%D0%9B%D0%B8%D1%82%D0%B5%D1%80%D0%B0%D1%82%D1%83%D1%80%D0%B0+%D0%BE+%D0%B4%D0%B5%D1%8F%D1%82%D0%B5%D0%BB%D1%8C%D0%BD%D0%BE%D1%81%D1%82%D0%B8+%D0%92.+%D0%93.+%D0%91%D0%B5%D0%BB%D0%B8%D0%BD%D1%81%D0%BA%D0%BE%D0%B3%D0%BE+15+%3E+%D0%90%D1%84%D0%BE%D1%80%D0%B8%D0%B7%D0%BC%D1%8B+%D0%B8+%D1%86%D0%B8%D1%82%D0%B0%D1%82%D1%8B+%D0%92.+%D0%93.+%D0%91%D0%B5%D0%BB%D0%B8%D0%BD%D1%81%D0%BA%D0%BE%D0%B3%D0%BE+19+%3E+%D0%A1%D0%BE%D0%B2%D1%80%D0%B5%D0%BC%D0%B5%D0%BD%D0%BD%D0%B8%D0%BA%D0%B8+%D0%BE+%D0%92.+%D0%93.+%D0%91%D0%B5%D0%BB%D0%B8%D0%BD%D1%81%D0%BA%D0%BE%D0%BC+24a/137455_html_m6dfa93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08720"/>
            <a:ext cx="2268697" cy="27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3968" y="386104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«Да, он любил, этот несчастный меланхолический Гамлет,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любил, как могут любить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глубокие 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могучие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души… »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Г.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Белинский</a:t>
            </a: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059832" y="1628800"/>
            <a:ext cx="2808312" cy="658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67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1" name="Picture 23" descr="http://ic.pics.livejournal.com/lubovskie/45424009/22443/22443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65555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s://cdn.theculturetrip.com/wp-content/uploads/2016/02/John_William_Waterhouse_The_Lady_of_Shalot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25877"/>
            <a:ext cx="4317040" cy="325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492763"/>
            <a:ext cx="61895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Кто виноват в гибели Офелии?</a:t>
            </a:r>
            <a:endParaRPr lang="ru-RU" sz="4000" b="1" i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Философские  проблемы  трагедии: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жизни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смерти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борьбы и бездействия,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любви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предательства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ru-RU" sz="28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b="1" u="sng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https://im1-tub-ru.yandex.net/i?id=7266187136f3cda5996921f3a0c57d71&amp;n=33&amp;h=215&amp;w=1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0"/>
            <a:ext cx="2862904" cy="404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Какие пороки воплощают </a:t>
            </a:r>
            <a:br>
              <a:rPr lang="ru-RU" sz="40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герои трагедии?</a:t>
            </a:r>
            <a:endParaRPr lang="ru-RU" sz="40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подхалимство, лицемерие;</a:t>
            </a: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коварство, предательство, способность на убийство;</a:t>
            </a: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слабость, легкомыслие, предательство;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Офелия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инфантильность, неспособность бороться за свою любовь,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слабость;</a:t>
            </a:r>
          </a:p>
          <a:p>
            <a:pPr marL="0" indent="0" algn="ctr">
              <a:buNone/>
            </a:pPr>
            <a:r>
              <a:rPr lang="ru-RU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Розенкранц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Гильденстерн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подхалимство, «шпионаж»,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предательство;</a:t>
            </a:r>
          </a:p>
          <a:p>
            <a:pPr marL="0" indent="0" algn="ctr">
              <a:buNone/>
            </a:pP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Лаэрт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коварство, вспыльчивость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6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Продолжите предложение:</a:t>
            </a:r>
            <a:endParaRPr lang="ru-RU" sz="4000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 уроке я...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задумался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...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...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...</a:t>
            </a: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mnogotrendov.ru/wp-content/uploads/2016/12/newspic23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16441"/>
            <a:ext cx="4626275" cy="260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Домашнее задание</a:t>
            </a:r>
            <a:endParaRPr lang="ru-RU" sz="4000" b="1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14400" lvl="2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сочинение – миниатюру, ответив 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</a:p>
          <a:p>
            <a:pPr marL="914400" lvl="2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бы вы могли спасти от смерти любого из этих героев, кого бы вы спасли и почему?»</a:t>
            </a:r>
          </a:p>
        </p:txBody>
      </p:sp>
    </p:spTree>
    <p:extLst>
      <p:ext uri="{BB962C8B-B14F-4D97-AF65-F5344CB8AC3E}">
        <p14:creationId xmlns:p14="http://schemas.microsoft.com/office/powerpoint/2010/main" val="180262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Источники: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yandex.ru/images/search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yandex.ru/images/search?text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www.youtube.com/watch?v=zFAPL6ckbWs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>
                <a:hlinkClick r:id="rId5"/>
              </a:rPr>
              <a:t>http://</a:t>
            </a:r>
            <a:r>
              <a:rPr lang="en-US" sz="2400" dirty="0" smtClean="0">
                <a:hlinkClick r:id="rId5"/>
              </a:rPr>
              <a:t>vfl.ru/fotos/foto_zoom/ee4138777575807.html?antid=1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obzorfoto.ru/40/gamlet-i-ofeliya-vrubel</a:t>
            </a: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293</Words>
  <Application>Microsoft Office PowerPoint</Application>
  <PresentationFormat>Экран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Образ Гамлета в трагедии У.Шекспира. Трагизм любви Гамлета и Офелии.</vt:lpstr>
      <vt:lpstr>Задание «Кто есть кто?»</vt:lpstr>
      <vt:lpstr>Задание «Ваше мнение»  1 группа - Был ли Гамлет сумасшедшим на самом деле или он надевает «маску безумия»?  2 группа - Прав ли был Клавдий, отметив: «Безумье сильным требует надзора»?</vt:lpstr>
      <vt:lpstr>БЫТЬ   или  НЕ  БЫТЬ?</vt:lpstr>
      <vt:lpstr>Пьеса в пьесе: «Мышеловка» </vt:lpstr>
      <vt:lpstr>Дискуссия  «Любил ли Гамлет Офелию?»</vt:lpstr>
      <vt:lpstr>Займи позицию!</vt:lpstr>
      <vt:lpstr>Презентация PowerPoint</vt:lpstr>
      <vt:lpstr>Презентация PowerPoint</vt:lpstr>
      <vt:lpstr>Какие пороки воплощают  герои трагедии?</vt:lpstr>
      <vt:lpstr>Продолжите предложение:</vt:lpstr>
      <vt:lpstr>Домашнее задание</vt:lpstr>
      <vt:lpstr>Источники: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Учитель</cp:lastModifiedBy>
  <cp:revision>19</cp:revision>
  <dcterms:created xsi:type="dcterms:W3CDTF">2014-11-25T12:58:43Z</dcterms:created>
  <dcterms:modified xsi:type="dcterms:W3CDTF">2017-02-08T16:52:10Z</dcterms:modified>
</cp:coreProperties>
</file>